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7" r:id="rId2"/>
    <p:sldId id="269" r:id="rId3"/>
    <p:sldId id="266" r:id="rId4"/>
    <p:sldId id="268" r:id="rId5"/>
    <p:sldId id="265" r:id="rId6"/>
    <p:sldId id="257" r:id="rId7"/>
    <p:sldId id="279" r:id="rId8"/>
    <p:sldId id="280" r:id="rId9"/>
    <p:sldId id="281" r:id="rId10"/>
    <p:sldId id="283" r:id="rId11"/>
    <p:sldId id="284" r:id="rId12"/>
    <p:sldId id="275" r:id="rId13"/>
    <p:sldId id="276" r:id="rId14"/>
    <p:sldId id="303" r:id="rId15"/>
    <p:sldId id="278" r:id="rId16"/>
    <p:sldId id="259" r:id="rId17"/>
    <p:sldId id="260" r:id="rId18"/>
    <p:sldId id="261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0" r:id="rId28"/>
    <p:sldId id="293" r:id="rId29"/>
    <p:sldId id="296" r:id="rId30"/>
    <p:sldId id="297" r:id="rId31"/>
    <p:sldId id="298" r:id="rId32"/>
    <p:sldId id="299" r:id="rId33"/>
    <p:sldId id="30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060"/>
    <a:srgbClr val="746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82835" autoAdjust="0"/>
  </p:normalViewPr>
  <p:slideViewPr>
    <p:cSldViewPr snapToGrid="0">
      <p:cViewPr>
        <p:scale>
          <a:sx n="66" d="100"/>
          <a:sy n="66" d="100"/>
        </p:scale>
        <p:origin x="66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1A9F-5165-4C9F-93EE-0DF9E05B3128}" type="datetimeFigureOut">
              <a:rPr lang="en-CA" smtClean="0"/>
              <a:t>2018-10-12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8370-CF19-4305-A768-82C46CAE5D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66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38370-CF19-4305-A768-82C46CAE5D5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877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38370-CF19-4305-A768-82C46CAE5D5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65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0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9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0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4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6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98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3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7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" y="5952181"/>
            <a:ext cx="914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843257" y="6298949"/>
            <a:ext cx="2353086" cy="25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75411" y="6313885"/>
            <a:ext cx="767544" cy="245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393155" y="6311472"/>
            <a:ext cx="493750" cy="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D44EC4.D15BADF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://cran.us.r-projec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mcmc-jags/fil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Software overview and installation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Running NRS/RCT Meta-analysis in 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Overview of </a:t>
            </a:r>
            <a:r>
              <a:rPr lang="en-US" dirty="0" err="1"/>
              <a:t>WinBUGS</a:t>
            </a:r>
            <a:r>
              <a:rPr lang="en-US" dirty="0"/>
              <a:t>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Down-weighting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Bias adjustment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Three-level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Hands on application using three-level models</a:t>
            </a:r>
          </a:p>
        </p:txBody>
      </p:sp>
    </p:spTree>
    <p:extLst>
      <p:ext uri="{BB962C8B-B14F-4D97-AF65-F5344CB8AC3E}">
        <p14:creationId xmlns:p14="http://schemas.microsoft.com/office/powerpoint/2010/main" val="50117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95F79-C5E0-4D55-9241-A09BCC99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1" y="5303519"/>
            <a:ext cx="2820636" cy="165463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48030" y="5164964"/>
            <a:ext cx="473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Odds ratios</a:t>
            </a:r>
          </a:p>
        </p:txBody>
      </p:sp>
    </p:spTree>
    <p:extLst>
      <p:ext uri="{BB962C8B-B14F-4D97-AF65-F5344CB8AC3E}">
        <p14:creationId xmlns:p14="http://schemas.microsoft.com/office/powerpoint/2010/main" val="54905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Inflation (option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Multiply the likelihood by an inflation factor (aka “power prior”)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Bit of work to implement (see below, “zeroes trick”) but straightforward interpretation (down weighting trial by x%)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5808"/>
            <a:ext cx="9144000" cy="1212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907453"/>
            <a:ext cx="9144000" cy="34796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Inflation (option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Multiply the precision of the random effect by an inflation factor (divide if variance)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Used in three level models, reduces the amount that a group of studies contribute to overall estimate but not exactly a one to one reduction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27" y="4291527"/>
            <a:ext cx="6346034" cy="11454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8379" y="4819135"/>
            <a:ext cx="823785" cy="28631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8379" y="5058971"/>
            <a:ext cx="1219199" cy="28631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1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4847A7-7092-4D7A-AA8E-64C628F6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31542"/>
            <a:ext cx="7418019" cy="1197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Deterministic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1037" y="2542422"/>
            <a:ext cx="1191192" cy="74941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0504" y="2492470"/>
            <a:ext cx="1323210" cy="93653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13EEC9-44FB-4E14-B4BE-FEA3AD70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05" y="3730384"/>
            <a:ext cx="7419302" cy="17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9829"/>
            <a:ext cx="8229600" cy="42805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Deterministic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dOBShigh</a:t>
            </a:r>
            <a:r>
              <a:rPr lang="en-US" sz="2000" dirty="0"/>
              <a:t>[k] ~ </a:t>
            </a:r>
            <a:r>
              <a:rPr lang="en-US" sz="2000" dirty="0" err="1"/>
              <a:t>dnorm</a:t>
            </a:r>
            <a:r>
              <a:rPr lang="en-US" sz="2000" dirty="0"/>
              <a:t>(d[k] + </a:t>
            </a:r>
            <a:r>
              <a:rPr lang="en-US" sz="2000" dirty="0" err="1"/>
              <a:t>bOBShigh</a:t>
            </a:r>
            <a:r>
              <a:rPr lang="en-US" sz="2000" dirty="0"/>
              <a:t>, </a:t>
            </a:r>
            <a:r>
              <a:rPr lang="en-US" sz="2000" dirty="0" err="1"/>
              <a:t>tauOA</a:t>
            </a:r>
            <a:r>
              <a:rPr lang="en-US" sz="2000" dirty="0"/>
              <a:t> * </a:t>
            </a:r>
            <a:r>
              <a:rPr lang="en-US" sz="2000" dirty="0" err="1"/>
              <a:t>wwOBShigh</a:t>
            </a:r>
            <a:r>
              <a:rPr lang="en-US" sz="20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bOBShigh</a:t>
            </a:r>
            <a:r>
              <a:rPr lang="en-US" sz="2000" dirty="0"/>
              <a:t> &lt;- -0.8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Probabilistic (no variance inflation required)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dOBShigh</a:t>
            </a:r>
            <a:r>
              <a:rPr lang="en-US" sz="2000" dirty="0"/>
              <a:t>[k] ~ </a:t>
            </a:r>
            <a:r>
              <a:rPr lang="en-US" sz="2000" dirty="0" err="1"/>
              <a:t>dnorm</a:t>
            </a:r>
            <a:r>
              <a:rPr lang="en-US" sz="2000" dirty="0"/>
              <a:t>(d[k] + </a:t>
            </a:r>
            <a:r>
              <a:rPr lang="en-US" sz="2000" dirty="0" err="1"/>
              <a:t>bOBShigh</a:t>
            </a:r>
            <a:r>
              <a:rPr lang="en-US" sz="2000" dirty="0"/>
              <a:t>, </a:t>
            </a:r>
            <a:r>
              <a:rPr lang="en-US" sz="2000" dirty="0" err="1"/>
              <a:t>tauOA</a:t>
            </a:r>
            <a:r>
              <a:rPr lang="en-US" sz="20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bOBShigh</a:t>
            </a:r>
            <a:r>
              <a:rPr lang="en-US" sz="2000" dirty="0"/>
              <a:t> ~ </a:t>
            </a:r>
            <a:r>
              <a:rPr lang="en-US" sz="2000" dirty="0" err="1"/>
              <a:t>dnorm</a:t>
            </a:r>
            <a:r>
              <a:rPr lang="en-US" sz="2000" dirty="0"/>
              <a:t>(-0.8, 100)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87313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u="sng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4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5A100-BED5-4146-8F69-B700EAA35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427547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4811-6533-4037-8E45-CA55496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F5F10-8C42-4E7E-BE9F-98B133FC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Persistent Oxygen-</a:t>
            </a:r>
            <a:r>
              <a:rPr lang="en-C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indUced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Tachycardia with Neonatal </a:t>
            </a:r>
            <a:r>
              <a:rPr lang="en-C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onsEt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(POUTINE), is a life-threatening illness with highest prevalence in Canada and North-Eastern United States, first diagnosed in 1957 in Fernand Lachance of </a:t>
            </a:r>
            <a:r>
              <a:rPr lang="en-C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Warick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Quebec.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193A-279B-48DD-9BFC-20521E718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322" y="3775511"/>
            <a:ext cx="8039340" cy="2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0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1968-1C06-4E54-B40D-A5AC4E5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6D95-2B90-496E-A8D9-55AC201D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1288772"/>
          </a:xfrm>
        </p:spPr>
        <p:txBody>
          <a:bodyPr>
            <a:normAutofit fontScale="55000" lnSpcReduction="20000"/>
          </a:bodyPr>
          <a:lstStyle/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2010, a meta-analysis published in JAMA combined the results of three landmark trials and established the efficacy of a surgical treatment for neonates diagnosed with POUTINE.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Authors reported a clinically meaningful but not statistically significant increase in neurodevelopmental impairment at 18 months corrected age.</a:t>
            </a:r>
          </a:p>
          <a:p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4" name="Picture 3" descr="cid:image002.png@01D44EC4.D15BADF0">
            <a:extLst>
              <a:ext uri="{FF2B5EF4-FFF2-40B4-BE49-F238E27FC236}">
                <a16:creationId xmlns:a16="http://schemas.microsoft.com/office/drawing/2014/main" id="{7D347DF1-5F0A-4CB9-A4B3-7F555F8A01D7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8"/>
          <a:stretch>
            <a:fillRect/>
          </a:stretch>
        </p:blipFill>
        <p:spPr bwMode="auto">
          <a:xfrm>
            <a:off x="708992" y="3071540"/>
            <a:ext cx="6977270" cy="2808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91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1968-1C06-4E54-B40D-A5AC4E5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6D95-2B90-496E-A8D9-55AC201D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766927"/>
          </a:xfrm>
        </p:spPr>
        <p:txBody>
          <a:bodyPr>
            <a:normAutofit fontScale="70000" lnSpcReduction="20000"/>
          </a:bodyPr>
          <a:lstStyle/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2010 NAP has become standard care in many hospitals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 non-randomized studies of varying quality have visited this question since 2010. All used propensity score matching to derive odds ratios.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matched on all relevant prognostic variables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matched on all most prognostic variables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 matched on limited prognostic variables</a:t>
            </a:r>
          </a:p>
          <a:p>
            <a:pPr lvl="1"/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hospital has asked you to provide an updated meta-analysis combining the original RCTs with new randomized studies to assess whether the risk of neurodevelopmental impairment is a concern</a:t>
            </a:r>
          </a:p>
          <a:p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70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F2688A-AD6F-45DE-8B4A-68FBAFAB2187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RCTs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8DF7D-0FC0-4F2F-B290-1545C36C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22" y="1981200"/>
            <a:ext cx="6953627" cy="22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Open-source statistical software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Comes with basic functionality but most of the power comes from user-written packages which are downloaded from a central repository (CRAN)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 Studio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Integrated Development Environment for R. Makes day to day use of R more straightforward/user friendly.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JAGS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Allows for Bayesian analysis across platforms using language similar to </a:t>
            </a:r>
            <a:r>
              <a:rPr lang="en-US" dirty="0" err="1"/>
              <a:t>WinBUGS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620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1B2B75-25AF-4422-9C4F-FDF2853834B7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RCTs + High Quality NRS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637C4-F8E0-4E23-9FB6-F5C2D566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73" y="1309687"/>
            <a:ext cx="6745302" cy="32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E4E31-3858-4EF0-9A55-DB48F33442F5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RCTs + High and Moderate Quality NRS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BAB2F-8013-4A17-AA4C-0CF24C5B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95" y="669154"/>
            <a:ext cx="6863694" cy="44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EE8CF-AFA1-4EE1-9849-DC37B4DB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47" y="207181"/>
            <a:ext cx="6633204" cy="57381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750FC-A132-4F6D-85FC-E062725E30EB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All Studies</a:t>
            </a:r>
          </a:p>
        </p:txBody>
      </p:sp>
    </p:spTree>
    <p:extLst>
      <p:ext uri="{BB962C8B-B14F-4D97-AF65-F5344CB8AC3E}">
        <p14:creationId xmlns:p14="http://schemas.microsoft.com/office/powerpoint/2010/main" val="264278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8138-AA70-469E-BF49-58B4AD00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87B-17B8-4810-BD29-2E1658DC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94757-F723-43D9-BA34-6EB8A5E0CA8E}"/>
              </a:ext>
            </a:extLst>
          </p:cNvPr>
          <p:cNvSpPr/>
          <p:nvPr/>
        </p:nvSpPr>
        <p:spPr>
          <a:xfrm rot="5400000">
            <a:off x="3639494" y="-1744445"/>
            <a:ext cx="1865014" cy="914400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Hands-on Time</a:t>
            </a:r>
          </a:p>
        </p:txBody>
      </p:sp>
    </p:spTree>
    <p:extLst>
      <p:ext uri="{BB962C8B-B14F-4D97-AF65-F5344CB8AC3E}">
        <p14:creationId xmlns:p14="http://schemas.microsoft.com/office/powerpoint/2010/main" val="418465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A1C35-E30C-4266-A2C5-5AD16E46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DCCEF9-4B38-48E3-8404-13B17EC1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-1" y="2360023"/>
            <a:ext cx="9143999" cy="45284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45E2E2-F0EB-4F80-8541-A58A96E2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 flipV="1">
            <a:off x="-1" y="2778035"/>
            <a:ext cx="9143999" cy="21771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96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A7F40E-9013-44B4-BC2B-C0AC5FF3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 flipV="1">
            <a:off x="-1" y="2987041"/>
            <a:ext cx="9143999" cy="198118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280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A7F40E-9013-44B4-BC2B-C0AC5FF3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-1" y="3185158"/>
            <a:ext cx="9143999" cy="41148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124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CCAAD-8533-4356-8C3E-995D68B8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 flipV="1">
            <a:off x="-1" y="3587929"/>
            <a:ext cx="9143999" cy="627017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35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R and 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2400" dirty="0"/>
              <a:t>Download R from </a:t>
            </a:r>
            <a:r>
              <a:rPr lang="en-US" sz="2400" dirty="0">
                <a:hlinkClick r:id="rId2"/>
              </a:rPr>
              <a:t>http://cran.us.r-project.org/</a:t>
            </a:r>
            <a:endParaRPr lang="en-US" sz="2400" dirty="0"/>
          </a:p>
          <a:p>
            <a:pPr lvl="1"/>
            <a:r>
              <a:rPr lang="en-US" sz="2000" dirty="0"/>
              <a:t>Click on “</a:t>
            </a:r>
            <a:r>
              <a:rPr lang="en-US" sz="2000" b="1" dirty="0"/>
              <a:t>Download R for Windows</a:t>
            </a:r>
            <a:r>
              <a:rPr lang="en-US" sz="2000" dirty="0"/>
              <a:t>”</a:t>
            </a:r>
          </a:p>
          <a:p>
            <a:pPr lvl="1"/>
            <a:r>
              <a:rPr lang="en-CA" sz="2000" dirty="0"/>
              <a:t>Click on</a:t>
            </a:r>
            <a:r>
              <a:rPr lang="en-US" sz="2000" dirty="0"/>
              <a:t> “</a:t>
            </a:r>
            <a:r>
              <a:rPr lang="en-US" sz="2000" b="1" dirty="0"/>
              <a:t>base</a:t>
            </a:r>
            <a:r>
              <a:rPr lang="en-US" sz="2000" dirty="0"/>
              <a:t>”</a:t>
            </a:r>
          </a:p>
          <a:p>
            <a:pPr lvl="2"/>
            <a:r>
              <a:rPr lang="en-CA" sz="1800" dirty="0"/>
              <a:t>C</a:t>
            </a:r>
            <a:r>
              <a:rPr lang="en-US" sz="1800" dirty="0"/>
              <a:t>lick on  </a:t>
            </a:r>
            <a:r>
              <a:rPr lang="en-US" sz="1800" b="1" dirty="0"/>
              <a:t>“Download R 3.X.X for Windows”</a:t>
            </a:r>
          </a:p>
          <a:p>
            <a:pPr lvl="2"/>
            <a:endParaRPr lang="en-CA" sz="1800" b="1" dirty="0"/>
          </a:p>
          <a:p>
            <a:r>
              <a:rPr lang="en-CA" sz="2400" dirty="0"/>
              <a:t>Install R. Leave all default settings in the installation options.</a:t>
            </a:r>
          </a:p>
          <a:p>
            <a:endParaRPr lang="en-CA" sz="2400" dirty="0"/>
          </a:p>
          <a:p>
            <a:r>
              <a:rPr lang="en-CA" sz="2400" dirty="0"/>
              <a:t>Download </a:t>
            </a:r>
            <a:r>
              <a:rPr lang="en-CA" sz="2400" dirty="0" err="1"/>
              <a:t>RStudio</a:t>
            </a:r>
            <a:r>
              <a:rPr lang="en-CA" sz="2400" dirty="0"/>
              <a:t> from </a:t>
            </a:r>
            <a:r>
              <a:rPr lang="en-CA" sz="2400" dirty="0">
                <a:hlinkClick r:id="rId3"/>
              </a:rPr>
              <a:t>https://www.rstudio.com/products/rstudio/download/</a:t>
            </a:r>
            <a:endParaRPr lang="en-CA" sz="2400" dirty="0"/>
          </a:p>
          <a:p>
            <a:pPr lvl="1"/>
            <a:r>
              <a:rPr lang="en-CA" sz="2000" dirty="0"/>
              <a:t>Select </a:t>
            </a:r>
            <a:r>
              <a:rPr lang="en-CA" sz="2000" b="1" dirty="0"/>
              <a:t>“</a:t>
            </a:r>
            <a:r>
              <a:rPr lang="en-CA" sz="2000" b="1" dirty="0" err="1"/>
              <a:t>Rstudio</a:t>
            </a:r>
            <a:r>
              <a:rPr lang="en-CA" sz="2000" b="1" dirty="0"/>
              <a:t> 1.X.XXX – Windows Vista/7/8/10”</a:t>
            </a:r>
          </a:p>
          <a:p>
            <a:pPr lvl="1"/>
            <a:endParaRPr lang="en-CA" sz="2000" b="1" dirty="0"/>
          </a:p>
          <a:p>
            <a:r>
              <a:rPr lang="en-CA" sz="2400" dirty="0"/>
              <a:t>Install R Studio. Choose default installation options.</a:t>
            </a:r>
          </a:p>
        </p:txBody>
      </p:sp>
    </p:spTree>
    <p:extLst>
      <p:ext uri="{BB962C8B-B14F-4D97-AF65-F5344CB8AC3E}">
        <p14:creationId xmlns:p14="http://schemas.microsoft.com/office/powerpoint/2010/main" val="87860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B52A4A-6F87-4FDA-AF9C-071F203D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0" y="4162697"/>
            <a:ext cx="9144000" cy="23513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54295-6829-4BAC-A417-DEECBDE9851D}"/>
              </a:ext>
            </a:extLst>
          </p:cNvPr>
          <p:cNvSpPr/>
          <p:nvPr/>
        </p:nvSpPr>
        <p:spPr>
          <a:xfrm>
            <a:off x="0" y="3193868"/>
            <a:ext cx="9144000" cy="23513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1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D575CE-0676-45D1-9583-1C0E9298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0" y="4406537"/>
            <a:ext cx="9144000" cy="165463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54295-6829-4BAC-A417-DEECBDE9851D}"/>
              </a:ext>
            </a:extLst>
          </p:cNvPr>
          <p:cNvSpPr/>
          <p:nvPr/>
        </p:nvSpPr>
        <p:spPr>
          <a:xfrm>
            <a:off x="-1" y="3376751"/>
            <a:ext cx="9143999" cy="23513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1D6-B742-4173-B687-25FF976E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CA" sz="3200" dirty="0"/>
              <a:t>Operating Characteristics of Frequentist Models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E9BD78-4C4B-469D-9AFD-6A8B29A0E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38676"/>
              </p:ext>
            </p:extLst>
          </p:nvPr>
        </p:nvGraphicFramePr>
        <p:xfrm>
          <a:off x="301171" y="866095"/>
          <a:ext cx="8541657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8886">
                  <a:extLst>
                    <a:ext uri="{9D8B030D-6E8A-4147-A177-3AD203B41FA5}">
                      <a16:colId xmlns:a16="http://schemas.microsoft.com/office/drawing/2014/main" val="41580854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4779838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078711315"/>
                    </a:ext>
                  </a:extLst>
                </a:gridCol>
                <a:gridCol w="769257">
                  <a:extLst>
                    <a:ext uri="{9D8B030D-6E8A-4147-A177-3AD203B41FA5}">
                      <a16:colId xmlns:a16="http://schemas.microsoft.com/office/drawing/2014/main" val="3537027674"/>
                    </a:ext>
                  </a:extLst>
                </a:gridCol>
                <a:gridCol w="743857">
                  <a:extLst>
                    <a:ext uri="{9D8B030D-6E8A-4147-A177-3AD203B41FA5}">
                      <a16:colId xmlns:a16="http://schemas.microsoft.com/office/drawing/2014/main" val="2587163411"/>
                    </a:ext>
                  </a:extLst>
                </a:gridCol>
              </a:tblGrid>
              <a:tr h="296394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 of Odds Ratios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</a:p>
                    <a:p>
                      <a:pPr algn="ctr" fontAlgn="b"/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</a:t>
                      </a:r>
                    </a:p>
                    <a:p>
                      <a:pPr algn="ctr" fontAlgn="b"/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313485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only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7777653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+ </a:t>
                      </a:r>
                      <a:r>
                        <a:rPr lang="en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NRShigh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798718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+ </a:t>
                      </a:r>
                      <a:r>
                        <a:rPr lang="en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NRSmod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8351950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+ </a:t>
                      </a:r>
                      <a:r>
                        <a:rPr lang="en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NRSlow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621474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Meta-regression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0618534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 Inflation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1195825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adjustment (perfect)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2805107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 Inflation + Bias (imperfect)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7997570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3-level model (Frequentist)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008760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3-level model + Variance Inflation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105535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3-level model + Variance Inflation + Bias (imperfect)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852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085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AA6C-5279-4D33-8A5F-3E7C3746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700A-3D0E-47F2-8A42-A03B271A8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modeling approach would you use and why?</a:t>
            </a:r>
          </a:p>
          <a:p>
            <a:r>
              <a:rPr lang="en-CA" dirty="0"/>
              <a:t>How might your decision rule differ from accept/reject based on p-value?</a:t>
            </a:r>
          </a:p>
        </p:txBody>
      </p:sp>
    </p:spTree>
    <p:extLst>
      <p:ext uri="{BB962C8B-B14F-4D97-AF65-F5344CB8AC3E}">
        <p14:creationId xmlns:p14="http://schemas.microsoft.com/office/powerpoint/2010/main" val="43810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JAGS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Download </a:t>
            </a:r>
            <a:r>
              <a:rPr lang="en-US" sz="2400" dirty="0"/>
              <a:t>JAGS from </a:t>
            </a:r>
            <a:r>
              <a:rPr lang="en-US" sz="2400" dirty="0">
                <a:hlinkClick r:id="rId2"/>
              </a:rPr>
              <a:t>https://sourceforge.net/projects/mcmc-jags/files/</a:t>
            </a:r>
            <a:r>
              <a:rPr lang="en-US" sz="2400" dirty="0"/>
              <a:t> </a:t>
            </a:r>
          </a:p>
          <a:p>
            <a:r>
              <a:rPr lang="en-US" sz="2400" dirty="0"/>
              <a:t>Click on Download latest version and install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55403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NRS/RCT Meta-analysis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1: Attach all necessary packages (provided in code) before proceeding further.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2: Load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Indicators for design type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Variance inflation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Bias adjustment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3 (not shown): Data cleaning, initial visualizations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4: Run analysis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3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5A100-BED5-4146-8F69-B700EAA35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Overview of JAGS Code</a:t>
            </a:r>
          </a:p>
        </p:txBody>
      </p:sp>
    </p:spTree>
    <p:extLst>
      <p:ext uri="{BB962C8B-B14F-4D97-AF65-F5344CB8AC3E}">
        <p14:creationId xmlns:p14="http://schemas.microsoft.com/office/powerpoint/2010/main" val="209855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E6DE-6228-4905-B720-A43BECEC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6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558963-2AE0-4873-9F6E-96865640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4104" y="2281646"/>
            <a:ext cx="3301571" cy="139337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05675" y="2166648"/>
            <a:ext cx="192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predictor</a:t>
            </a:r>
          </a:p>
        </p:txBody>
      </p:sp>
    </p:spTree>
    <p:extLst>
      <p:ext uri="{BB962C8B-B14F-4D97-AF65-F5344CB8AC3E}">
        <p14:creationId xmlns:p14="http://schemas.microsoft.com/office/powerpoint/2010/main" val="13149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A1A154-81B3-4C8E-8ACB-AD041C7B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947350" y="3274422"/>
            <a:ext cx="3301571" cy="26125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84619" y="3244334"/>
            <a:ext cx="473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</a:t>
            </a:r>
          </a:p>
        </p:txBody>
      </p:sp>
    </p:spTree>
    <p:extLst>
      <p:ext uri="{BB962C8B-B14F-4D97-AF65-F5344CB8AC3E}">
        <p14:creationId xmlns:p14="http://schemas.microsoft.com/office/powerpoint/2010/main" val="19759984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tent class model presentation_20180808_after feedback.pptx  -  Read-Only" id="{C85689E4-2EE8-40C6-A8B0-DD3C9A939F05}" vid="{41B91E59-806F-49C7-839D-417F21791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momlinc_slr</Template>
  <TotalTime>716</TotalTime>
  <Words>777</Words>
  <Application>Microsoft Office PowerPoint</Application>
  <PresentationFormat>On-screen Show (4:3)</PresentationFormat>
  <Paragraphs>159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Wingdings</vt:lpstr>
      <vt:lpstr>1_Office Theme</vt:lpstr>
      <vt:lpstr>Agenda</vt:lpstr>
      <vt:lpstr>Software overview</vt:lpstr>
      <vt:lpstr>Installation of R and R Studio</vt:lpstr>
      <vt:lpstr>Installation of JAGS</vt:lpstr>
      <vt:lpstr>Running NRS/RCT Meta-analysis in R</vt:lpstr>
      <vt:lpstr>Overview of JAGS Code</vt:lpstr>
      <vt:lpstr>Basic Meta-Analysis Code</vt:lpstr>
      <vt:lpstr>Basic Meta-Analysis Code</vt:lpstr>
      <vt:lpstr>Basic Meta-Analysis Code</vt:lpstr>
      <vt:lpstr>Basic Meta-Analysis Code</vt:lpstr>
      <vt:lpstr>Variance Inflation (option 1)</vt:lpstr>
      <vt:lpstr>Variance Inflation (option 2)</vt:lpstr>
      <vt:lpstr>Bias Adjustment</vt:lpstr>
      <vt:lpstr>Bias Adjustment</vt:lpstr>
      <vt:lpstr>Hands-on Exercise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Forest Plot</vt:lpstr>
      <vt:lpstr>Summary Forest Plot</vt:lpstr>
      <vt:lpstr>Summary Forest Plot</vt:lpstr>
      <vt:lpstr>Summary Forest Plot</vt:lpstr>
      <vt:lpstr>Summary Forest Plot</vt:lpstr>
      <vt:lpstr>Summary Forest Plot</vt:lpstr>
      <vt:lpstr>Summary Forest Plot</vt:lpstr>
      <vt:lpstr>Summary Forest Plot</vt:lpstr>
      <vt:lpstr>Operating Characteristics of Frequentist Models</vt:lpstr>
      <vt:lpstr>Discussion</vt:lpstr>
    </vt:vector>
  </TitlesOfParts>
  <Company>NSHA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Exercise</dc:title>
  <dc:creator>Tim Disher</dc:creator>
  <cp:lastModifiedBy>Tim Disher</cp:lastModifiedBy>
  <cp:revision>29</cp:revision>
  <dcterms:created xsi:type="dcterms:W3CDTF">2018-09-17T23:29:51Z</dcterms:created>
  <dcterms:modified xsi:type="dcterms:W3CDTF">2018-10-13T03:24:23Z</dcterms:modified>
</cp:coreProperties>
</file>